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-48" normalizeH="0" baseline="0">
        <a:ln>
          <a:noFill/>
        </a:ln>
        <a:solidFill>
          <a:srgbClr val="091E42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-48" normalizeH="0" baseline="0">
        <a:ln>
          <a:noFill/>
        </a:ln>
        <a:solidFill>
          <a:srgbClr val="091E42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-48" normalizeH="0" baseline="0">
        <a:ln>
          <a:noFill/>
        </a:ln>
        <a:solidFill>
          <a:srgbClr val="091E42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-48" normalizeH="0" baseline="0">
        <a:ln>
          <a:noFill/>
        </a:ln>
        <a:solidFill>
          <a:srgbClr val="091E42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-48" normalizeH="0" baseline="0">
        <a:ln>
          <a:noFill/>
        </a:ln>
        <a:solidFill>
          <a:srgbClr val="091E42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-48" normalizeH="0" baseline="0">
        <a:ln>
          <a:noFill/>
        </a:ln>
        <a:solidFill>
          <a:srgbClr val="091E42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-48" normalizeH="0" baseline="0">
        <a:ln>
          <a:noFill/>
        </a:ln>
        <a:solidFill>
          <a:srgbClr val="091E42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-48" normalizeH="0" baseline="0">
        <a:ln>
          <a:noFill/>
        </a:ln>
        <a:solidFill>
          <a:srgbClr val="091E42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-48" normalizeH="0" baseline="0">
        <a:ln>
          <a:noFill/>
        </a:ln>
        <a:solidFill>
          <a:srgbClr val="091E42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7EA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60FF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0" cap="flat">
              <a:solidFill>
                <a:srgbClr val="FFFFFF"/>
              </a:solidFill>
              <a:prstDash val="solid"/>
              <a:miter lim="400000"/>
            </a:ln>
          </a:left>
          <a:right>
            <a:ln w="127000" cap="flat">
              <a:solidFill>
                <a:srgbClr val="FFFFFF"/>
              </a:solidFill>
              <a:prstDash val="solid"/>
              <a:miter lim="400000"/>
            </a:ln>
          </a:right>
          <a:top>
            <a:ln w="127000" cap="flat">
              <a:solidFill>
                <a:srgbClr val="FFFFFF"/>
              </a:solidFill>
              <a:prstDash val="solid"/>
              <a:miter lim="400000"/>
            </a:ln>
          </a:top>
          <a:bottom>
            <a:ln w="1270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0" cap="flat">
              <a:solidFill>
                <a:srgbClr val="FFFFFF"/>
              </a:solidFill>
              <a:prstDash val="solid"/>
              <a:miter lim="400000"/>
            </a:ln>
          </a:left>
          <a:right>
            <a:ln w="1270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95959"/>
      </a:tcTxStyle>
      <a:tcStyle>
        <a:tcBdr>
          <a:left>
            <a:ln w="3175" cap="flat">
              <a:solidFill>
                <a:srgbClr val="808080"/>
              </a:solidFill>
              <a:prstDash val="solid"/>
              <a:round/>
            </a:ln>
          </a:left>
          <a:right>
            <a:ln w="3175" cap="flat">
              <a:solidFill>
                <a:srgbClr val="808080"/>
              </a:solidFill>
              <a:prstDash val="solid"/>
              <a:round/>
            </a:ln>
          </a:right>
          <a:top>
            <a:ln w="3175" cap="flat">
              <a:solidFill>
                <a:srgbClr val="808080"/>
              </a:solidFill>
              <a:prstDash val="solid"/>
              <a:round/>
            </a:ln>
          </a:top>
          <a:bottom>
            <a:ln w="3175" cap="flat">
              <a:solidFill>
                <a:srgbClr val="808080"/>
              </a:solidFill>
              <a:prstDash val="solid"/>
              <a:round/>
            </a:ln>
          </a:bottom>
          <a:insideH>
            <a:ln w="3175" cap="flat">
              <a:solidFill>
                <a:srgbClr val="808080"/>
              </a:solidFill>
              <a:prstDash val="solid"/>
              <a:round/>
            </a:ln>
          </a:insideH>
          <a:insideV>
            <a:ln w="3175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7FF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595959"/>
      </a:tcTxStyle>
      <a:tcStyle>
        <a:tcBdr>
          <a:left>
            <a:ln w="3175" cap="flat">
              <a:solidFill>
                <a:srgbClr val="808080"/>
              </a:solidFill>
              <a:prstDash val="solid"/>
              <a:round/>
            </a:ln>
          </a:left>
          <a:right>
            <a:ln w="3175" cap="flat">
              <a:solidFill>
                <a:srgbClr val="808080"/>
              </a:solidFill>
              <a:prstDash val="solid"/>
              <a:round/>
            </a:ln>
          </a:right>
          <a:top>
            <a:ln w="3175" cap="flat">
              <a:solidFill>
                <a:srgbClr val="808080"/>
              </a:solidFill>
              <a:prstDash val="solid"/>
              <a:round/>
            </a:ln>
          </a:top>
          <a:bottom>
            <a:ln w="3175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3175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chemeClr val="accent3">
              <a:hueOff val="10341877"/>
              <a:satOff val="-14884"/>
              <a:lumOff val="-32266"/>
            </a:schemeClr>
          </a:solidFill>
        </a:fill>
      </a:tcStyle>
    </a:lastRow>
    <a:firstRow>
      <a:tcTxStyle b="on" i="off">
        <a:fontRef idx="major">
          <a:srgbClr val="31496B"/>
        </a:fontRef>
        <a:srgbClr val="31496B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3175" cap="flat">
              <a:solidFill>
                <a:srgbClr val="80808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0" cap="flat">
              <a:solidFill>
                <a:srgbClr val="FFFFFF"/>
              </a:solidFill>
              <a:prstDash val="solid"/>
              <a:miter lim="400000"/>
            </a:ln>
          </a:left>
          <a:right>
            <a:ln w="127000" cap="flat">
              <a:solidFill>
                <a:srgbClr val="FFFFFF"/>
              </a:solidFill>
              <a:prstDash val="solid"/>
              <a:miter lim="400000"/>
            </a:ln>
          </a:right>
          <a:top>
            <a:ln w="127000" cap="flat">
              <a:solidFill>
                <a:srgbClr val="FFFFFF"/>
              </a:solidFill>
              <a:prstDash val="solid"/>
              <a:miter lim="400000"/>
            </a:ln>
          </a:top>
          <a:bottom>
            <a:ln w="1270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E5E7EA"/>
          </a:solidFill>
        </a:fill>
      </a:tcStyle>
    </a:wholeTbl>
    <a:band2H>
      <a:tcTxStyle/>
      <a:tcStyle>
        <a:tcBdr/>
        <a:fill>
          <a:solidFill>
            <a:srgbClr val="31496B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0" cap="flat">
              <a:solidFill>
                <a:srgbClr val="FFFFFF"/>
              </a:solidFill>
              <a:prstDash val="solid"/>
              <a:miter lim="400000"/>
            </a:ln>
          </a:left>
          <a:right>
            <a:ln w="1270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6CBB8FF1-D9AA-43F3-AF6F-95CC898621D3}" styleName="">
    <a:tblBg/>
    <a:wholeTbl>
      <a:tcTxStyle b="off" i="off">
        <a:font>
          <a:latin typeface="Helvetica Neue"/>
          <a:ea typeface="Helvetica Neue"/>
          <a:cs typeface="Helvetica Neue"/>
        </a:font>
        <a:srgbClr val="595959"/>
      </a:tcTxStyle>
      <a:tcStyle>
        <a:tcBdr>
          <a:left>
            <a:ln w="3175" cap="flat">
              <a:solidFill>
                <a:srgbClr val="808080"/>
              </a:solidFill>
              <a:prstDash val="solid"/>
              <a:round/>
            </a:ln>
          </a:left>
          <a:right>
            <a:ln w="3175" cap="flat">
              <a:solidFill>
                <a:srgbClr val="808080"/>
              </a:solidFill>
              <a:prstDash val="solid"/>
              <a:round/>
            </a:ln>
          </a:right>
          <a:top>
            <a:ln w="3175" cap="flat">
              <a:solidFill>
                <a:srgbClr val="808080"/>
              </a:solidFill>
              <a:prstDash val="solid"/>
              <a:round/>
            </a:ln>
          </a:top>
          <a:bottom>
            <a:ln w="3175" cap="flat">
              <a:solidFill>
                <a:srgbClr val="808080"/>
              </a:solidFill>
              <a:prstDash val="solid"/>
              <a:round/>
            </a:ln>
          </a:bottom>
          <a:insideH>
            <a:ln w="3175" cap="flat">
              <a:solidFill>
                <a:srgbClr val="808080"/>
              </a:solidFill>
              <a:prstDash val="solid"/>
              <a:round/>
            </a:ln>
          </a:insideH>
          <a:insideV>
            <a:ln w="3175" cap="flat">
              <a:solidFill>
                <a:srgbClr val="80808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0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94830"/>
  </p:normalViewPr>
  <p:slideViewPr>
    <p:cSldViewPr snapToGrid="0" snapToObjects="1">
      <p:cViewPr>
        <p:scale>
          <a:sx n="38" d="100"/>
          <a:sy n="38" d="100"/>
        </p:scale>
        <p:origin x="11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en, Kristi" userId="edc7ff09-fc99-430e-8e15-31dcaa12af26" providerId="ADAL" clId="{7EDBD600-A9BF-1B47-BFBC-544C5A4FE9C1}"/>
    <pc:docChg chg="custSel delSld modSld">
      <pc:chgData name="Hansen, Kristi" userId="edc7ff09-fc99-430e-8e15-31dcaa12af26" providerId="ADAL" clId="{7EDBD600-A9BF-1B47-BFBC-544C5A4FE9C1}" dt="2024-10-07T20:23:55.424" v="759" actId="2696"/>
      <pc:docMkLst>
        <pc:docMk/>
      </pc:docMkLst>
      <pc:sldChg chg="modSp mod">
        <pc:chgData name="Hansen, Kristi" userId="edc7ff09-fc99-430e-8e15-31dcaa12af26" providerId="ADAL" clId="{7EDBD600-A9BF-1B47-BFBC-544C5A4FE9C1}" dt="2024-10-02T20:07:41.380" v="120" actId="20577"/>
        <pc:sldMkLst>
          <pc:docMk/>
          <pc:sldMk cId="0" sldId="260"/>
        </pc:sldMkLst>
        <pc:spChg chg="mod">
          <ac:chgData name="Hansen, Kristi" userId="edc7ff09-fc99-430e-8e15-31dcaa12af26" providerId="ADAL" clId="{7EDBD600-A9BF-1B47-BFBC-544C5A4FE9C1}" dt="2024-10-02T20:07:41.380" v="120" actId="20577"/>
          <ac:spMkLst>
            <pc:docMk/>
            <pc:sldMk cId="0" sldId="260"/>
            <ac:spMk id="108" creationId="{00000000-0000-0000-0000-000000000000}"/>
          </ac:spMkLst>
        </pc:spChg>
      </pc:sldChg>
      <pc:sldChg chg="modSp mod">
        <pc:chgData name="Hansen, Kristi" userId="edc7ff09-fc99-430e-8e15-31dcaa12af26" providerId="ADAL" clId="{7EDBD600-A9BF-1B47-BFBC-544C5A4FE9C1}" dt="2024-10-02T20:10:28.909" v="330" actId="20577"/>
        <pc:sldMkLst>
          <pc:docMk/>
          <pc:sldMk cId="0" sldId="262"/>
        </pc:sldMkLst>
        <pc:spChg chg="mod">
          <ac:chgData name="Hansen, Kristi" userId="edc7ff09-fc99-430e-8e15-31dcaa12af26" providerId="ADAL" clId="{7EDBD600-A9BF-1B47-BFBC-544C5A4FE9C1}" dt="2024-10-02T20:10:28.909" v="330" actId="20577"/>
          <ac:spMkLst>
            <pc:docMk/>
            <pc:sldMk cId="0" sldId="262"/>
            <ac:spMk id="119" creationId="{00000000-0000-0000-0000-000000000000}"/>
          </ac:spMkLst>
        </pc:spChg>
      </pc:sldChg>
      <pc:sldChg chg="modSp mod">
        <pc:chgData name="Hansen, Kristi" userId="edc7ff09-fc99-430e-8e15-31dcaa12af26" providerId="ADAL" clId="{7EDBD600-A9BF-1B47-BFBC-544C5A4FE9C1}" dt="2024-10-02T20:13:36.067" v="589" actId="33524"/>
        <pc:sldMkLst>
          <pc:docMk/>
          <pc:sldMk cId="0" sldId="263"/>
        </pc:sldMkLst>
        <pc:spChg chg="mod">
          <ac:chgData name="Hansen, Kristi" userId="edc7ff09-fc99-430e-8e15-31dcaa12af26" providerId="ADAL" clId="{7EDBD600-A9BF-1B47-BFBC-544C5A4FE9C1}" dt="2024-10-02T20:13:36.067" v="589" actId="33524"/>
          <ac:spMkLst>
            <pc:docMk/>
            <pc:sldMk cId="0" sldId="263"/>
            <ac:spMk id="124" creationId="{00000000-0000-0000-0000-000000000000}"/>
          </ac:spMkLst>
        </pc:spChg>
      </pc:sldChg>
      <pc:sldChg chg="modSp mod">
        <pc:chgData name="Hansen, Kristi" userId="edc7ff09-fc99-430e-8e15-31dcaa12af26" providerId="ADAL" clId="{7EDBD600-A9BF-1B47-BFBC-544C5A4FE9C1}" dt="2024-10-02T20:16:14.915" v="758" actId="20577"/>
        <pc:sldMkLst>
          <pc:docMk/>
          <pc:sldMk cId="0" sldId="265"/>
        </pc:sldMkLst>
        <pc:spChg chg="mod">
          <ac:chgData name="Hansen, Kristi" userId="edc7ff09-fc99-430e-8e15-31dcaa12af26" providerId="ADAL" clId="{7EDBD600-A9BF-1B47-BFBC-544C5A4FE9C1}" dt="2024-10-02T20:16:14.915" v="758" actId="20577"/>
          <ac:spMkLst>
            <pc:docMk/>
            <pc:sldMk cId="0" sldId="265"/>
            <ac:spMk id="134" creationId="{00000000-0000-0000-0000-000000000000}"/>
          </ac:spMkLst>
        </pc:spChg>
      </pc:sldChg>
      <pc:sldChg chg="del">
        <pc:chgData name="Hansen, Kristi" userId="edc7ff09-fc99-430e-8e15-31dcaa12af26" providerId="ADAL" clId="{7EDBD600-A9BF-1B47-BFBC-544C5A4FE9C1}" dt="2024-10-07T20:23:55.424" v="759" actId="2696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/ Outro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 |  date"/>
          <p:cNvSpPr>
            <a:spLocks noGrp="1"/>
          </p:cNvSpPr>
          <p:nvPr>
            <p:ph type="body" sz="quarter" idx="21"/>
          </p:nvPr>
        </p:nvSpPr>
        <p:spPr>
          <a:xfrm>
            <a:off x="1779916" y="11825466"/>
            <a:ext cx="20832353" cy="772320"/>
          </a:xfrm>
          <a:prstGeom prst="rect">
            <a:avLst/>
          </a:prstGeom>
        </p:spPr>
        <p:txBody>
          <a:bodyPr lIns="17859" tIns="17859" rIns="17859" bIns="17859" anchor="t">
            <a:spAutoFit/>
          </a:bodyPr>
          <a:lstStyle>
            <a:lvl1pPr marL="0" indent="0" defTabSz="825500">
              <a:spcBef>
                <a:spcPts val="0"/>
              </a:spcBef>
              <a:buSzTx/>
              <a:buNone/>
              <a:defRPr sz="4800" b="0" cap="all" spc="479" baseline="31999">
                <a:solidFill>
                  <a:srgbClr val="344563"/>
                </a:solidFill>
                <a:latin typeface="+mn-lt"/>
                <a:ea typeface="+mn-ea"/>
                <a:cs typeface="+mn-cs"/>
                <a:sym typeface="SF Pro Display Bold"/>
              </a:defRPr>
            </a:lvl1pPr>
          </a:lstStyle>
          <a:p>
            <a:r>
              <a:t>title  |  date</a:t>
            </a:r>
          </a:p>
        </p:txBody>
      </p:sp>
      <p:sp>
        <p:nvSpPr>
          <p:cNvPr id="19" name="[Name]’s User Manual"/>
          <p:cNvSpPr>
            <a:spLocks noGrp="1"/>
          </p:cNvSpPr>
          <p:nvPr>
            <p:ph type="body" sz="quarter" idx="22"/>
          </p:nvPr>
        </p:nvSpPr>
        <p:spPr>
          <a:xfrm>
            <a:off x="1781750" y="5510559"/>
            <a:ext cx="20828683" cy="191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825500">
              <a:spcBef>
                <a:spcPts val="0"/>
              </a:spcBef>
              <a:buSzTx/>
              <a:buNone/>
              <a:defRPr sz="12000" b="0" spc="-119">
                <a:solidFill>
                  <a:schemeClr val="accent2">
                    <a:hueOff val="-77700"/>
                    <a:lumOff val="2357"/>
                  </a:schemeClr>
                </a:solidFill>
                <a:latin typeface="+mn-lt"/>
                <a:ea typeface="+mn-ea"/>
                <a:cs typeface="+mn-cs"/>
                <a:sym typeface="SF Pro Display Bold"/>
              </a:defRPr>
            </a:lvl1pPr>
          </a:lstStyle>
          <a:p>
            <a:r>
              <a:rPr dirty="0"/>
              <a:t>[Name]’s User Manual</a:t>
            </a:r>
          </a:p>
        </p:txBody>
      </p:sp>
      <p:sp>
        <p:nvSpPr>
          <p:cNvPr id="20" name="Subtitle"/>
          <p:cNvSpPr>
            <a:spLocks noGrp="1"/>
          </p:cNvSpPr>
          <p:nvPr>
            <p:ph type="body" sz="quarter" idx="23"/>
          </p:nvPr>
        </p:nvSpPr>
        <p:spPr>
          <a:xfrm>
            <a:off x="1781750" y="7367240"/>
            <a:ext cx="20828683" cy="8382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825500">
              <a:spcBef>
                <a:spcPts val="0"/>
              </a:spcBef>
              <a:buSzTx/>
              <a:buNone/>
              <a:defRPr sz="4800" b="0" spc="-48">
                <a:solidFill>
                  <a:srgbClr val="344563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Subtitle</a:t>
            </a:r>
          </a:p>
        </p:txBody>
      </p:sp>
      <p:sp>
        <p:nvSpPr>
          <p:cNvPr id="21" name="the_gentlewoman_gallery_005.jpg"/>
          <p:cNvSpPr>
            <a:spLocks noGrp="1"/>
          </p:cNvSpPr>
          <p:nvPr>
            <p:ph type="pic" sz="quarter" idx="24"/>
          </p:nvPr>
        </p:nvSpPr>
        <p:spPr>
          <a:xfrm>
            <a:off x="11422384" y="9806616"/>
            <a:ext cx="1547419" cy="19740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2" name="Company name / logo"/>
          <p:cNvSpPr txBox="1">
            <a:spLocks noGrp="1"/>
          </p:cNvSpPr>
          <p:nvPr>
            <p:ph type="body" sz="quarter" idx="25"/>
          </p:nvPr>
        </p:nvSpPr>
        <p:spPr>
          <a:xfrm>
            <a:off x="9398438" y="1562100"/>
            <a:ext cx="5595308" cy="8382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algn="l" defTabSz="825500">
              <a:spcBef>
                <a:spcPts val="0"/>
              </a:spcBef>
              <a:buSzTx/>
              <a:buNone/>
              <a:defRPr sz="4800" b="0" spc="-48">
                <a:solidFill>
                  <a:srgbClr val="091E42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rPr dirty="0"/>
              <a:t>Company name / logo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_T50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ullet point…"/>
          <p:cNvSpPr>
            <a:spLocks noGrp="1"/>
          </p:cNvSpPr>
          <p:nvPr>
            <p:ph type="body" sz="quarter" idx="21"/>
          </p:nvPr>
        </p:nvSpPr>
        <p:spPr>
          <a:xfrm>
            <a:off x="1783672" y="4748412"/>
            <a:ext cx="10296946" cy="408041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>
              <a:defRPr b="1" i="0" baseline="0">
                <a:latin typeface="Segoe UI Semibold" panose="020B0502040204020203" pitchFamily="34" charset="0"/>
              </a:defRPr>
            </a:lvl1pPr>
          </a:lstStyle>
          <a:p>
            <a:pPr marL="444500" indent="-444500" algn="l">
              <a:lnSpc>
                <a:spcPct val="110000"/>
              </a:lnSpc>
              <a:spcBef>
                <a:spcPts val="4000"/>
              </a:spcBef>
              <a:defRPr sz="3600" b="0" spc="0">
                <a:solidFill>
                  <a:srgbClr val="071D43"/>
                </a:solidFill>
                <a:latin typeface="+mn-lt"/>
                <a:ea typeface="+mn-ea"/>
                <a:cs typeface="+mn-cs"/>
                <a:sym typeface="SF Pro Display Bold"/>
              </a:defRPr>
            </a:pPr>
            <a:r>
              <a:rPr dirty="0"/>
              <a:t>Bullet point</a:t>
            </a:r>
          </a:p>
          <a:p>
            <a:pPr marL="444500" indent="-444500" algn="l">
              <a:lnSpc>
                <a:spcPct val="110000"/>
              </a:lnSpc>
              <a:spcBef>
                <a:spcPts val="4000"/>
              </a:spcBef>
              <a:defRPr sz="3600" b="0" spc="0">
                <a:solidFill>
                  <a:srgbClr val="071D43"/>
                </a:solidFill>
                <a:latin typeface="+mn-lt"/>
                <a:ea typeface="+mn-ea"/>
                <a:cs typeface="+mn-cs"/>
                <a:sym typeface="SF Pro Display Bold"/>
              </a:defRPr>
            </a:pPr>
            <a:r>
              <a:rPr dirty="0"/>
              <a:t>Bullet point that is a bit longer</a:t>
            </a:r>
          </a:p>
          <a:p>
            <a:pPr marL="444500" indent="-444500" algn="l">
              <a:lnSpc>
                <a:spcPct val="110000"/>
              </a:lnSpc>
              <a:spcBef>
                <a:spcPts val="4000"/>
              </a:spcBef>
              <a:defRPr sz="3600" b="0" spc="0">
                <a:solidFill>
                  <a:srgbClr val="071D43"/>
                </a:solidFill>
                <a:latin typeface="+mn-lt"/>
                <a:ea typeface="+mn-ea"/>
                <a:cs typeface="+mn-cs"/>
                <a:sym typeface="SF Pro Display Bold"/>
              </a:defRPr>
            </a:pPr>
            <a:r>
              <a:rPr dirty="0"/>
              <a:t>Bullet point</a:t>
            </a:r>
          </a:p>
          <a:p>
            <a:pPr marL="444500" indent="-444500" algn="l">
              <a:lnSpc>
                <a:spcPct val="110000"/>
              </a:lnSpc>
              <a:spcBef>
                <a:spcPts val="4000"/>
              </a:spcBef>
              <a:defRPr sz="3600" b="0" spc="0">
                <a:solidFill>
                  <a:srgbClr val="071D43"/>
                </a:solidFill>
                <a:latin typeface="+mn-lt"/>
                <a:ea typeface="+mn-ea"/>
                <a:cs typeface="+mn-cs"/>
                <a:sym typeface="SF Pro Display Bold"/>
              </a:defRPr>
            </a:pPr>
            <a:r>
              <a:rPr dirty="0"/>
              <a:t>A longer bullet point</a:t>
            </a:r>
          </a:p>
        </p:txBody>
      </p:sp>
      <p:sp>
        <p:nvSpPr>
          <p:cNvPr id="42" name="Slide Headline"/>
          <p:cNvSpPr>
            <a:spLocks noGrp="1"/>
          </p:cNvSpPr>
          <p:nvPr>
            <p:ph type="body" sz="quarter" idx="22"/>
          </p:nvPr>
        </p:nvSpPr>
        <p:spPr>
          <a:xfrm>
            <a:off x="1784165" y="1014427"/>
            <a:ext cx="20561117" cy="1107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l" defTabSz="825500">
              <a:lnSpc>
                <a:spcPct val="90000"/>
              </a:lnSpc>
              <a:spcBef>
                <a:spcPts val="2500"/>
              </a:spcBef>
              <a:buClr>
                <a:srgbClr val="58AEE1"/>
              </a:buClr>
              <a:buSzTx/>
              <a:buNone/>
              <a:defRPr sz="8000" b="1" i="0" spc="-79" baseline="0">
                <a:solidFill>
                  <a:srgbClr val="253858"/>
                </a:solidFill>
                <a:latin typeface="Segoe UI" panose="020B0502040204020203" pitchFamily="34" charset="0"/>
                <a:ea typeface="+mn-ea"/>
                <a:cs typeface="+mn-cs"/>
                <a:sym typeface="SF Pro Display Bold"/>
              </a:defRPr>
            </a:lvl1pPr>
          </a:lstStyle>
          <a:p>
            <a:r>
              <a:rPr dirty="0"/>
              <a:t>Slide Headline</a:t>
            </a:r>
          </a:p>
        </p:txBody>
      </p:sp>
      <p:sp>
        <p:nvSpPr>
          <p:cNvPr id="43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_N900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If you can’t explain it simply, you don’t understand it well enough."/>
          <p:cNvSpPr>
            <a:spLocks noGrp="1"/>
          </p:cNvSpPr>
          <p:nvPr>
            <p:ph type="body" sz="half" idx="21"/>
          </p:nvPr>
        </p:nvSpPr>
        <p:spPr>
          <a:xfrm>
            <a:off x="1680256" y="3047385"/>
            <a:ext cx="19341217" cy="564257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825500">
              <a:spcBef>
                <a:spcPts val="0"/>
              </a:spcBef>
              <a:buSzTx/>
              <a:buNone/>
              <a:defRPr sz="12000" b="1" i="0" spc="-119" baseline="0">
                <a:solidFill>
                  <a:srgbClr val="253858"/>
                </a:solidFill>
                <a:latin typeface="Segoe UI" panose="020B0502040204020203" pitchFamily="34" charset="0"/>
                <a:ea typeface="+mn-ea"/>
                <a:cs typeface="+mn-cs"/>
                <a:sym typeface="SF Pro Display Bold"/>
              </a:defRPr>
            </a:lvl1pPr>
          </a:lstStyle>
          <a:p>
            <a:r>
              <a:rPr dirty="0"/>
              <a:t>If you can’t explain it simply, you don’t understand it well enough.</a:t>
            </a:r>
          </a:p>
        </p:txBody>
      </p:sp>
      <p:sp>
        <p:nvSpPr>
          <p:cNvPr id="62" name="Albert Einstein"/>
          <p:cNvSpPr>
            <a:spLocks noGrp="1"/>
          </p:cNvSpPr>
          <p:nvPr>
            <p:ph type="body" sz="quarter" idx="22"/>
          </p:nvPr>
        </p:nvSpPr>
        <p:spPr>
          <a:xfrm>
            <a:off x="1701800" y="11807751"/>
            <a:ext cx="20828000" cy="8382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825500">
              <a:spcBef>
                <a:spcPts val="0"/>
              </a:spcBef>
              <a:buSzTx/>
              <a:buNone/>
              <a:defRPr sz="4800" b="1" i="0" cap="all" spc="144" baseline="0">
                <a:solidFill>
                  <a:srgbClr val="253858"/>
                </a:solidFill>
                <a:latin typeface="Segoe UI" panose="020B0502040204020203" pitchFamily="34" charset="0"/>
                <a:ea typeface="+mn-ea"/>
                <a:cs typeface="+mn-cs"/>
                <a:sym typeface="SF Pro Display Bold"/>
              </a:defRPr>
            </a:lvl1pPr>
          </a:lstStyle>
          <a:p>
            <a:r>
              <a:rPr dirty="0"/>
              <a:t>Albert Einstein</a:t>
            </a:r>
          </a:p>
        </p:txBody>
      </p:sp>
      <p:sp>
        <p:nvSpPr>
          <p:cNvPr id="63" name="Line"/>
          <p:cNvSpPr/>
          <p:nvPr/>
        </p:nvSpPr>
        <p:spPr>
          <a:xfrm>
            <a:off x="1775024" y="11261651"/>
            <a:ext cx="2541599" cy="1"/>
          </a:xfrm>
          <a:prstGeom prst="line">
            <a:avLst/>
          </a:prstGeom>
          <a:ln w="1016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977900"/>
            <a:ext cx="1828800" cy="141931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1" marR="0" indent="-6173611" algn="ctr" defTabSz="5842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6740769" marR="0" indent="-6105769" algn="ctr" defTabSz="5842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7375769" marR="0" indent="-6105769" algn="ctr" defTabSz="5842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8010769" marR="0" indent="-6105769" algn="ctr" defTabSz="5842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8645769" marR="0" indent="-6105769" algn="ctr" defTabSz="5842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9280769" marR="0" indent="-6105769" algn="ctr" defTabSz="5842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9915769" marR="0" indent="-6105769" algn="ctr" defTabSz="5842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10550769" marR="0" indent="-6105769" algn="ctr" defTabSz="5842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11185769" marR="0" indent="-6105769" algn="ctr" defTabSz="5842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0000" b="1" i="0" u="none" strike="noStrike" cap="none" spc="-1500" baseline="0"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3517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[Name]’s User Manual"/>
          <p:cNvSpPr>
            <a:spLocks noGrp="1"/>
          </p:cNvSpPr>
          <p:nvPr>
            <p:ph type="body" idx="22"/>
          </p:nvPr>
        </p:nvSpPr>
        <p:spPr>
          <a:xfrm>
            <a:off x="1781750" y="5479008"/>
            <a:ext cx="20828683" cy="1949252"/>
          </a:xfrm>
          <a:prstGeom prst="rect">
            <a:avLst/>
          </a:prstGeom>
        </p:spPr>
        <p:txBody>
          <a:bodyPr/>
          <a:lstStyle>
            <a:lvl1pPr>
              <a:defRPr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Kaden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’s User Manual</a:t>
            </a:r>
          </a:p>
        </p:txBody>
      </p:sp>
      <p:sp>
        <p:nvSpPr>
          <p:cNvPr id="89" name="Optional Subtitle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Made by Kaden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0" name="Image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b="12505"/>
          <a:stretch/>
        </p:blipFill>
        <p:spPr>
          <a:xfrm>
            <a:off x="11422384" y="10019938"/>
            <a:ext cx="1547416" cy="1547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37" y="0"/>
                </a:moveTo>
                <a:cubicBezTo>
                  <a:pt x="4762" y="0"/>
                  <a:pt x="0" y="4762"/>
                  <a:pt x="0" y="10637"/>
                </a:cubicBezTo>
                <a:lnTo>
                  <a:pt x="0" y="10963"/>
                </a:lnTo>
                <a:cubicBezTo>
                  <a:pt x="0" y="16838"/>
                  <a:pt x="4762" y="21600"/>
                  <a:pt x="10637" y="21600"/>
                </a:cubicBezTo>
                <a:lnTo>
                  <a:pt x="10963" y="21600"/>
                </a:lnTo>
                <a:cubicBezTo>
                  <a:pt x="16838" y="21600"/>
                  <a:pt x="21600" y="16838"/>
                  <a:pt x="21600" y="10963"/>
                </a:cubicBezTo>
                <a:lnTo>
                  <a:pt x="21600" y="10637"/>
                </a:lnTo>
                <a:cubicBezTo>
                  <a:pt x="21600" y="4762"/>
                  <a:pt x="16838" y="0"/>
                  <a:pt x="10963" y="0"/>
                </a:cubicBezTo>
                <a:lnTo>
                  <a:pt x="10637" y="0"/>
                </a:lnTo>
                <a:close/>
              </a:path>
            </a:pathLst>
          </a:custGeom>
        </p:spPr>
      </p:pic>
      <p:sp>
        <p:nvSpPr>
          <p:cNvPr id="91" name="Company name / logo"/>
          <p:cNvSpPr txBox="1">
            <a:spLocks noGrp="1"/>
          </p:cNvSpPr>
          <p:nvPr>
            <p:ph type="body" idx="25"/>
          </p:nvPr>
        </p:nvSpPr>
        <p:spPr>
          <a:xfrm>
            <a:off x="9915272" y="354948"/>
            <a:ext cx="4021937" cy="84125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Clever Coyotes 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Name  |  TITLE">
            <a:extLst>
              <a:ext uri="{FF2B5EF4-FFF2-40B4-BE49-F238E27FC236}">
                <a16:creationId xmlns:a16="http://schemas.microsoft.com/office/drawing/2014/main" id="{4103B866-C744-DD4B-AC15-A9B7D701C291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779916" y="11989818"/>
            <a:ext cx="20832353" cy="5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3858"/>
                </a:solidFill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User manual </a:t>
            </a:r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|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01/21/2025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wolf in a circle&#10;&#10;Description automatically generated">
            <a:extLst>
              <a:ext uri="{FF2B5EF4-FFF2-40B4-BE49-F238E27FC236}">
                <a16:creationId xmlns:a16="http://schemas.microsoft.com/office/drawing/2014/main" id="{BAD31408-87AF-F814-82B9-9445D3A23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579" y="1427027"/>
            <a:ext cx="3819321" cy="381932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ther things to know about me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Other things to know about me</a:t>
            </a:r>
          </a:p>
        </p:txBody>
      </p:sp>
      <p:sp>
        <p:nvSpPr>
          <p:cNvPr id="137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8" name="Bullet point [Example: Fairness really matters to me. If I think someone is not being treated fairly, or someone is having an unfair impact on others, I will find it hard not to call out.]…"/>
          <p:cNvSpPr/>
          <p:nvPr/>
        </p:nvSpPr>
        <p:spPr>
          <a:xfrm>
            <a:off x="12292481" y="3967128"/>
            <a:ext cx="9723425" cy="375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Interesting topics</a:t>
            </a:r>
            <a:r>
              <a:rPr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If you want, our conversations can get interesting. I go from talking about the process of overthrowing governments or debating if it’s the light or heat of fire that burns you. I am open to talk about whatever, while it is not too political or sportsy.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</p:txBody>
      </p:sp>
      <p:sp>
        <p:nvSpPr>
          <p:cNvPr id="139" name="Bullet point [Example: I use my intuition a lot to make decisions]…"/>
          <p:cNvSpPr/>
          <p:nvPr/>
        </p:nvSpPr>
        <p:spPr>
          <a:xfrm>
            <a:off x="1783672" y="3967128"/>
            <a:ext cx="9848695" cy="7216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Fun Fact!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If you made it this far, guess you want to know something unique about me, Fun Fact: I am blind, albeit only in my left eye.</a:t>
            </a: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My Tastes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Food is a quick and easy way to get on my good side, and I like all food, so its very simple to do.</a:t>
            </a: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The Peacemaker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try my best to have a good relationship with everyone. If I look grumpy, that’s just how my normal face is, but I am just a happy person.</a:t>
            </a:r>
          </a:p>
        </p:txBody>
      </p:sp>
      <p:pic>
        <p:nvPicPr>
          <p:cNvPr id="3" name="Picture 2" descr="A close up of an eye&#10;&#10;Description automatically generated">
            <a:extLst>
              <a:ext uri="{FF2B5EF4-FFF2-40B4-BE49-F238E27FC236}">
                <a16:creationId xmlns:a16="http://schemas.microsoft.com/office/drawing/2014/main" id="{48949939-A3EA-79DD-0861-929472834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113" y="7719949"/>
            <a:ext cx="6858000" cy="5143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ne"/>
          <p:cNvSpPr/>
          <p:nvPr/>
        </p:nvSpPr>
        <p:spPr>
          <a:xfrm>
            <a:off x="1775024" y="3820552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3" name="[ADD IMAGE / GIF HERE]"/>
          <p:cNvSpPr txBox="1"/>
          <p:nvPr/>
        </p:nvSpPr>
        <p:spPr>
          <a:xfrm>
            <a:off x="8828265" y="7002405"/>
            <a:ext cx="672747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defRPr sz="3700" spc="-37">
                <a:solidFill>
                  <a:srgbClr val="C1C7D0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defRPr>
            </a:lvl1pPr>
          </a:lstStyle>
          <a:p>
            <a:r>
              <a:rPr dirty="0"/>
              <a:t>[ADD IMAGE / GIF HERE]</a:t>
            </a:r>
          </a:p>
        </p:txBody>
      </p:sp>
      <p:sp>
        <p:nvSpPr>
          <p:cNvPr id="14" name="If I were an animated gif/meme/animal/song, I would be...">
            <a:extLst>
              <a:ext uri="{FF2B5EF4-FFF2-40B4-BE49-F238E27FC236}">
                <a16:creationId xmlns:a16="http://schemas.microsoft.com/office/drawing/2014/main" id="{34F8FDBA-501A-4040-B312-2C383E301F5C}"/>
              </a:ext>
            </a:extLst>
          </p:cNvPr>
          <p:cNvSpPr txBox="1">
            <a:spLocks/>
          </p:cNvSpPr>
          <p:nvPr/>
        </p:nvSpPr>
        <p:spPr>
          <a:xfrm>
            <a:off x="1775024" y="1026825"/>
            <a:ext cx="20561117" cy="22159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58AEE1"/>
              </a:buClr>
              <a:buSzTx/>
              <a:buFontTx/>
              <a:buNone/>
              <a:tabLst/>
              <a:defRPr sz="8000" b="1" i="0" u="none" strike="noStrike" cap="none" spc="-79" baseline="0">
                <a:solidFill>
                  <a:srgbClr val="253858"/>
                </a:solidFill>
                <a:uFillTx/>
                <a:latin typeface="Segoe UI" panose="020B0502040204020203" pitchFamily="34" charset="0"/>
                <a:ea typeface="+mn-ea"/>
                <a:cs typeface="+mn-cs"/>
                <a:sym typeface="SF Pro Display Bold"/>
              </a:defRPr>
            </a:lvl1pPr>
            <a:lvl2pPr marL="6740769" marR="0" indent="-6105769" algn="ctr" defTabSz="5842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0" b="1" i="0" u="none" strike="noStrike" cap="none" spc="-150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7375769" marR="0" indent="-6105769" algn="ctr" defTabSz="5842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0" b="1" i="0" u="none" strike="noStrike" cap="none" spc="-150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8010769" marR="0" indent="-6105769" algn="ctr" defTabSz="5842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0" b="1" i="0" u="none" strike="noStrike" cap="none" spc="-150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8645769" marR="0" indent="-6105769" algn="ctr" defTabSz="5842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0" b="1" i="0" u="none" strike="noStrike" cap="none" spc="-150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9280769" marR="0" indent="-6105769" algn="ctr" defTabSz="5842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0" b="1" i="0" u="none" strike="noStrike" cap="none" spc="-150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9915769" marR="0" indent="-6105769" algn="ctr" defTabSz="5842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0" b="1" i="0" u="none" strike="noStrike" cap="none" spc="-150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10550769" marR="0" indent="-6105769" algn="ctr" defTabSz="5842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0" b="1" i="0" u="none" strike="noStrike" cap="none" spc="-150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11185769" marR="0" indent="-6105769" algn="ctr" defTabSz="5842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0" b="1" i="0" u="none" strike="noStrike" cap="none" spc="-150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dirty="0"/>
              <a:t>If I were an animated gif / meme / animal / song, I would be...</a:t>
            </a:r>
          </a:p>
        </p:txBody>
      </p:sp>
      <p:pic>
        <p:nvPicPr>
          <p:cNvPr id="3" name="Picture 2" descr="A cat on a bed&#10;&#10;Description automatically generated">
            <a:extLst>
              <a:ext uri="{FF2B5EF4-FFF2-40B4-BE49-F238E27FC236}">
                <a16:creationId xmlns:a16="http://schemas.microsoft.com/office/drawing/2014/main" id="{BBCBC112-2FC5-A5B9-83A8-DD2E7B257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35" y="4264829"/>
            <a:ext cx="11582400" cy="7385982"/>
          </a:xfrm>
          <a:prstGeom prst="rect">
            <a:avLst/>
          </a:prstGeom>
        </p:spPr>
      </p:pic>
      <p:pic>
        <p:nvPicPr>
          <p:cNvPr id="4" name="01 Pompeii">
            <a:hlinkClick r:id="" action="ppaction://media"/>
            <a:extLst>
              <a:ext uri="{FF2B5EF4-FFF2-40B4-BE49-F238E27FC236}">
                <a16:creationId xmlns:a16="http://schemas.microsoft.com/office/drawing/2014/main" id="{8D68A224-4FA6-B175-9536-C64B71949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5672" y="8564245"/>
            <a:ext cx="487363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167AD-6534-3EF1-DE9C-2B3A467912D0}"/>
              </a:ext>
            </a:extLst>
          </p:cNvPr>
          <p:cNvSpPr txBox="1"/>
          <p:nvPr/>
        </p:nvSpPr>
        <p:spPr>
          <a:xfrm>
            <a:off x="1076960" y="9339065"/>
            <a:ext cx="284174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-48" normalizeH="0" baseline="0" dirty="0">
                <a:ln>
                  <a:noFill/>
                </a:ln>
                <a:solidFill>
                  <a:srgbClr val="091E42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Pompeii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by Bastille</a:t>
            </a:r>
            <a:endParaRPr kumimoji="0" lang="en-US" sz="2400" b="0" i="0" u="none" strike="noStrike" cap="none" spc="-48" normalizeH="0" baseline="0" dirty="0">
              <a:ln>
                <a:noFill/>
              </a:ln>
              <a:solidFill>
                <a:srgbClr val="091E42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2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e sum of the whole is greater than the sum of the parts."/>
          <p:cNvSpPr>
            <a:spLocks noGrp="1"/>
          </p:cNvSpPr>
          <p:nvPr>
            <p:ph type="body" idx="21"/>
          </p:nvPr>
        </p:nvSpPr>
        <p:spPr>
          <a:xfrm>
            <a:off x="1680256" y="3047385"/>
            <a:ext cx="17464845" cy="74892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mountain is hard to move as one, yet add many and it shall be done.</a:t>
            </a:r>
            <a:endParaRPr dirty="0"/>
          </a:p>
        </p:txBody>
      </p:sp>
      <p:sp>
        <p:nvSpPr>
          <p:cNvPr id="146" name="My favorite saying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My favorite saying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onditions I like to work in"/>
          <p:cNvSpPr>
            <a:spLocks noGrp="1"/>
          </p:cNvSpPr>
          <p:nvPr>
            <p:ph type="body" idx="22"/>
          </p:nvPr>
        </p:nvSpPr>
        <p:spPr>
          <a:xfrm>
            <a:off x="1784165" y="1014427"/>
            <a:ext cx="20561117" cy="1107996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Conditions I like to work in</a:t>
            </a:r>
          </a:p>
        </p:txBody>
      </p:sp>
      <p:sp>
        <p:nvSpPr>
          <p:cNvPr id="94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5" name="[OPTIONAL IMAGE / GIF HERE]"/>
          <p:cNvSpPr txBox="1"/>
          <p:nvPr/>
        </p:nvSpPr>
        <p:spPr>
          <a:xfrm>
            <a:off x="14667180" y="7002405"/>
            <a:ext cx="6727471" cy="67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defRPr sz="3700" spc="-37">
                <a:solidFill>
                  <a:srgbClr val="C1C7D0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defRPr>
            </a:lvl1pPr>
          </a:lstStyle>
          <a:p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[OPTIONAL IMAGE / GIF HERE]</a:t>
            </a:r>
          </a:p>
        </p:txBody>
      </p:sp>
      <p:sp>
        <p:nvSpPr>
          <p:cNvPr id="96" name="Bullet point [Example: I like a quiet working environment. I find it hard to do work that requires my concentration if there is a lot of noise and distractions.]…"/>
          <p:cNvSpPr/>
          <p:nvPr/>
        </p:nvSpPr>
        <p:spPr>
          <a:xfrm>
            <a:off x="1775024" y="3958464"/>
            <a:ext cx="9122825" cy="782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Working Environment Preferences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like a quiet working environment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, as well as a busier environment. I find it hard to do work that requires my concentration if there is a lot of people watching.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Workspace Preference</a:t>
            </a:r>
            <a:br>
              <a:rPr dirty="0">
                <a:solidFill>
                  <a:srgbClr val="7A869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like having my own desk space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to place my things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If Headphones…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If I have my headphones on, I am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bored or watching a video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, so please do disturb me!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5F406-BBD8-0F1F-3024-2A6B5F1C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2855376" y="3344805"/>
            <a:ext cx="9753600" cy="731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mes / hours I like to work"/>
          <p:cNvSpPr>
            <a:spLocks noGrp="1"/>
          </p:cNvSpPr>
          <p:nvPr>
            <p:ph type="body" idx="22"/>
          </p:nvPr>
        </p:nvSpPr>
        <p:spPr>
          <a:xfrm>
            <a:off x="1784165" y="1014427"/>
            <a:ext cx="20561117" cy="1107996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Times / hours I like to work</a:t>
            </a:r>
          </a:p>
        </p:txBody>
      </p:sp>
      <p:sp>
        <p:nvSpPr>
          <p:cNvPr id="99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0" name="Bullet point [Example: I am trying to start my work day at 9:30 am so that I can have 2 hrs from 7-9 am in the mornings to do things like exercise and meditation etc.]…"/>
          <p:cNvSpPr/>
          <p:nvPr/>
        </p:nvSpPr>
        <p:spPr>
          <a:xfrm>
            <a:off x="1775024" y="3957485"/>
            <a:ext cx="9741633" cy="7216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Start Time Preference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am trying to start my work day at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7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:30 am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since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I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am more productive early in the day, and can be home in the afternoon for activities</a:t>
            </a:r>
          </a:p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Productivity time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work best in the morning/afternoon</a:t>
            </a:r>
          </a:p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Times of Contact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don't mind being contacted at any time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by message,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but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if outside of work hours I may not respond right away.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</p:txBody>
      </p:sp>
      <p:sp>
        <p:nvSpPr>
          <p:cNvPr id="101" name="Bullet point [Example: My calendar is open and accessible so everyone can see my availability. I don't mind people booking things in my calendar if I am free]"/>
          <p:cNvSpPr txBox="1"/>
          <p:nvPr/>
        </p:nvSpPr>
        <p:spPr>
          <a:xfrm>
            <a:off x="13135900" y="3957485"/>
            <a:ext cx="9475381" cy="3711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My Calendar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My calendar is open and accessible so everyone can see my availability. I don't mind people booking things in my calendar if I am free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, however I do like a heads up and reminder about events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</p:txBody>
      </p:sp>
      <p:sp>
        <p:nvSpPr>
          <p:cNvPr id="102" name="[OPTIONAL IMAGE / GIF HERE]"/>
          <p:cNvSpPr txBox="1"/>
          <p:nvPr/>
        </p:nvSpPr>
        <p:spPr>
          <a:xfrm>
            <a:off x="14530471" y="9536162"/>
            <a:ext cx="6727471" cy="67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defRPr sz="3700" spc="-37">
                <a:solidFill>
                  <a:srgbClr val="C1C7D0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defRPr>
            </a:lvl1pPr>
          </a:lstStyle>
          <a:p>
            <a:r>
              <a:rPr dirty="0">
                <a:latin typeface="Segoe UI" panose="020B0502040204020203" pitchFamily="34" charset="0"/>
                <a:cs typeface="Segoe UI" panose="020B0502040204020203" pitchFamily="34" charset="0"/>
              </a:rPr>
              <a:t>[OPTIONAL IMAGE / GIF HERE]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DE339-A96F-1C8C-C0E8-081445E57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19"/>
          <a:stretch/>
        </p:blipFill>
        <p:spPr>
          <a:xfrm>
            <a:off x="13769246" y="7965214"/>
            <a:ext cx="8249920" cy="4485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27099-B07E-8B91-6D2F-907E881A07F3}"/>
              </a:ext>
            </a:extLst>
          </p:cNvPr>
          <p:cNvSpPr txBox="1"/>
          <p:nvPr/>
        </p:nvSpPr>
        <p:spPr>
          <a:xfrm>
            <a:off x="18369280" y="9404156"/>
            <a:ext cx="238411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continue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est ways to communicate with me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Best ways to communicate with me</a:t>
            </a:r>
          </a:p>
        </p:txBody>
      </p:sp>
      <p:sp>
        <p:nvSpPr>
          <p:cNvPr id="105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7" name="[OPTIONAL IMAGE / GIF HERE]"/>
          <p:cNvSpPr txBox="1"/>
          <p:nvPr/>
        </p:nvSpPr>
        <p:spPr>
          <a:xfrm>
            <a:off x="14530471" y="9536162"/>
            <a:ext cx="672747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defRPr sz="3700" spc="-37">
                <a:solidFill>
                  <a:srgbClr val="C1C7D0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defRPr>
            </a:lvl1pPr>
          </a:lstStyle>
          <a:p>
            <a:r>
              <a:rPr dirty="0"/>
              <a:t>[OPTIONAL IMAGE / GIF HERE]</a:t>
            </a:r>
          </a:p>
        </p:txBody>
      </p:sp>
      <p:sp>
        <p:nvSpPr>
          <p:cNvPr id="108" name="Bullet point [Example: Chat is the quickest way to get a response from me. I check some rooms every day (my team and project rooms) and others once a week (like the general design and interest rooms)]…"/>
          <p:cNvSpPr/>
          <p:nvPr/>
        </p:nvSpPr>
        <p:spPr>
          <a:xfrm>
            <a:off x="1137920" y="3260397"/>
            <a:ext cx="10656486" cy="9653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Cellphone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cs typeface="Segoe UI" panose="020B0502040204020203" pitchFamily="34" charset="0"/>
                <a:sym typeface="SF Pro Display Light"/>
              </a:rPr>
              <a:t>Phone call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is the quickest way to get a response from me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, but is more for urgent matters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. I check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messages 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every day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, 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and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respond when possible. Emojis are fun and increase my response speed.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Email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try to 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check my emails once a day and usually respond within 48 hours at the latest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, but sending a message reminder is appreciated.</a:t>
            </a:r>
          </a:p>
          <a:p>
            <a:pPr marL="444499" indent="-444499" defTabSz="584200">
              <a:lnSpc>
                <a:spcPct val="110000"/>
              </a:lnSpc>
              <a:spcBef>
                <a:spcPts val="4000"/>
              </a:spcBef>
              <a:buSzPct val="75000"/>
              <a:buFontTx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Sensitive Topics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Sensitive topics may be best communicated in person, to prevent misinterpretations. I am always open to chat, or we can video chat, just give me a heads up.</a:t>
            </a:r>
          </a:p>
        </p:txBody>
      </p:sp>
      <p:pic>
        <p:nvPicPr>
          <p:cNvPr id="5" name="Picture 4" descr="A person in a suit and tie holding a phone in a mirror&#10;&#10;Description automatically generated">
            <a:extLst>
              <a:ext uri="{FF2B5EF4-FFF2-40B4-BE49-F238E27FC236}">
                <a16:creationId xmlns:a16="http://schemas.microsoft.com/office/drawing/2014/main" id="{9CD127E0-D752-D52C-4671-E5EFA89F5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5" t="57401" r="27290" b="27933"/>
          <a:stretch/>
        </p:blipFill>
        <p:spPr>
          <a:xfrm>
            <a:off x="13889235" y="3474722"/>
            <a:ext cx="8274338" cy="9001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A3CE6-D24E-430D-5B27-68E0A66D041E}"/>
              </a:ext>
            </a:extLst>
          </p:cNvPr>
          <p:cNvSpPr/>
          <p:nvPr/>
        </p:nvSpPr>
        <p:spPr>
          <a:xfrm>
            <a:off x="16459200" y="6573520"/>
            <a:ext cx="1971040" cy="39116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-36" normalizeH="0" baseline="0">
              <a:ln>
                <a:noFill/>
              </a:ln>
              <a:solidFill>
                <a:srgbClr val="091E42"/>
              </a:solidFill>
              <a:effectLst/>
              <a:uFillTx/>
              <a:latin typeface="SF Pro Display Regular"/>
              <a:ea typeface="SF Pro Display Regular"/>
              <a:cs typeface="SF Pro Display Regular"/>
              <a:sym typeface="SF Pro Display Regular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Ways I like to receive feedback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I best </a:t>
            </a:r>
            <a:r>
              <a:rPr dirty="0"/>
              <a:t>receive feedback</a:t>
            </a:r>
          </a:p>
        </p:txBody>
      </p:sp>
      <p:sp>
        <p:nvSpPr>
          <p:cNvPr id="111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2" name="Bullet point [Example: Timely feedback is extremely helpful so that the context is fresh in everyone's mind.]"/>
          <p:cNvSpPr/>
          <p:nvPr/>
        </p:nvSpPr>
        <p:spPr>
          <a:xfrm>
            <a:off x="12292481" y="3957974"/>
            <a:ext cx="10010735" cy="25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When not to give feedback</a:t>
            </a:r>
            <a:br>
              <a:rPr dirty="0"/>
            </a:br>
            <a:r>
              <a:rPr dirty="0">
                <a:solidFill>
                  <a:srgbClr val="7A869A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rPr>
              <a:t>Timely feedback is extremely helpful so that</a:t>
            </a:r>
            <a:r>
              <a:rPr lang="en-US" dirty="0">
                <a:solidFill>
                  <a:srgbClr val="7A869A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rPr>
              <a:t> less mistakes will be made. However, it should be done when level-headed.</a:t>
            </a:r>
            <a:endParaRPr dirty="0">
              <a:solidFill>
                <a:srgbClr val="7A869A"/>
              </a:solidFill>
              <a:latin typeface="SF Pro Display Light"/>
              <a:ea typeface="SF Pro Display Light"/>
              <a:cs typeface="SF Pro Display Light"/>
              <a:sym typeface="SF Pro Display Light"/>
            </a:endParaRPr>
          </a:p>
        </p:txBody>
      </p:sp>
      <p:sp>
        <p:nvSpPr>
          <p:cNvPr id="113" name="Bullet point [Example: I'd rather have difficult conversations than things be unspoken or inauthentic, so just be straight with me]…"/>
          <p:cNvSpPr/>
          <p:nvPr/>
        </p:nvSpPr>
        <p:spPr>
          <a:xfrm>
            <a:off x="1783672" y="3957974"/>
            <a:ext cx="10010735" cy="904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How Much Feedback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would appreciate 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difficult conversations than things be unspoken or inauthentic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. Most of the time I simply do not know what I am doing wrong, and knowing will allow me to do better.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Deliverance Method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like receiving feedback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in person, and if possible, privately.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Opinion on feedback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cs typeface="Segoe UI" panose="020B0502040204020203" pitchFamily="34" charset="0"/>
                <a:sym typeface="SF Pro Display Light"/>
              </a:rPr>
              <a:t>A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ll feedback is a learning opportunity to learn, so any feedback that includes specific examples and/or suggestions on how I / it could be better/different is welcomed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D3F75-2AD6-EAD5-21E4-320E3159D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36716" y="6858000"/>
            <a:ext cx="7317219" cy="5907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hings I need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I need</a:t>
            </a:r>
          </a:p>
        </p:txBody>
      </p:sp>
      <p:sp>
        <p:nvSpPr>
          <p:cNvPr id="117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8" name="[OPTIONAL IMAGE / GIF HERE]"/>
          <p:cNvSpPr txBox="1"/>
          <p:nvPr/>
        </p:nvSpPr>
        <p:spPr>
          <a:xfrm>
            <a:off x="14667180" y="7002405"/>
            <a:ext cx="672747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defRPr sz="3700" spc="-37">
                <a:solidFill>
                  <a:srgbClr val="C1C7D0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defRPr>
            </a:lvl1pPr>
          </a:lstStyle>
          <a:p>
            <a:r>
              <a:rPr dirty="0"/>
              <a:t>[OPTIONAL IMAGE / GIF HERE]</a:t>
            </a:r>
          </a:p>
        </p:txBody>
      </p:sp>
      <p:sp>
        <p:nvSpPr>
          <p:cNvPr id="119" name="Bullet point [Example: I love ideas sessions with people, where we can freely think about what is possible without the if's and but’s]…"/>
          <p:cNvSpPr/>
          <p:nvPr/>
        </p:nvSpPr>
        <p:spPr>
          <a:xfrm>
            <a:off x="1783672" y="3962881"/>
            <a:ext cx="10408328" cy="843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Space Outs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take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time to reflect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. If I’m spaced out, no offense to the speaker, I am in deep though – gathering ideas about what was discussed or planning the next step.</a:t>
            </a: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FontTx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Brain Stops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enjoy the opportunity to take a couple of brain-breaks during the day. Taking a breather allows me to stay more focused while working.</a:t>
            </a: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FontTx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Munching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need constant food in my life. I just need something to snack on, to be less sidetracked.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7BD59-CA11-5BB3-9ABF-85B0CCAAA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47040" y="2689485"/>
            <a:ext cx="6964680" cy="9286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772AD-EF90-0163-81AB-064DCFEB4426}"/>
              </a:ext>
            </a:extLst>
          </p:cNvPr>
          <p:cNvSpPr txBox="1"/>
          <p:nvPr/>
        </p:nvSpPr>
        <p:spPr>
          <a:xfrm>
            <a:off x="15077440" y="8473440"/>
            <a:ext cx="461264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-48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highlight>
                  <a:srgbClr val="000080"/>
                </a:highlight>
                <a:uFillTx/>
                <a:latin typeface="+mj-lt"/>
                <a:ea typeface="+mj-ea"/>
                <a:cs typeface="+mj-cs"/>
                <a:sym typeface="Helvetica"/>
              </a:rPr>
              <a:t>Down Time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How I learn best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 learn best</a:t>
            </a:r>
          </a:p>
        </p:txBody>
      </p:sp>
      <p:sp>
        <p:nvSpPr>
          <p:cNvPr id="122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3" name="[OPTIONAL IMAGE / GIF HERE]"/>
          <p:cNvSpPr txBox="1"/>
          <p:nvPr/>
        </p:nvSpPr>
        <p:spPr>
          <a:xfrm>
            <a:off x="14667180" y="7002405"/>
            <a:ext cx="672747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defRPr sz="3700" spc="-37">
                <a:solidFill>
                  <a:srgbClr val="C1C7D0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defRPr>
            </a:lvl1pPr>
          </a:lstStyle>
          <a:p>
            <a:r>
              <a:rPr dirty="0"/>
              <a:t>[OPTIONAL IMAGE / GIF HERE]</a:t>
            </a:r>
          </a:p>
        </p:txBody>
      </p:sp>
      <p:sp>
        <p:nvSpPr>
          <p:cNvPr id="124" name="Bullet point [Example: Before starting off something, I like to have as much upfront details or context that I can read to get familiar. Although visuals help, I love having things explained to me in detail]…"/>
          <p:cNvSpPr/>
          <p:nvPr/>
        </p:nvSpPr>
        <p:spPr>
          <a:xfrm>
            <a:off x="1783672" y="3960197"/>
            <a:ext cx="10208459" cy="904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Starting Off Something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cs typeface="Segoe UI" panose="020B0502040204020203" pitchFamily="34" charset="0"/>
                <a:sym typeface="SF Pro Display Light"/>
              </a:rPr>
              <a:t>I prefer figuring things out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, I like to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just get down to it and learn as I go, trial and error kind of thing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. Although visuals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and explanations 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help,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I love figuring it out for myself and seeing how it works.</a:t>
            </a: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FontTx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Type of Person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I’m a hands-on type of person. Listening about something isn’t enough. I need to do it.</a:t>
            </a: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FontTx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Cooperation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When I’m learning something new, I like to learn with others, but at my own pace. Someone to discuss problems with and to teach and learn from is always nice.</a:t>
            </a:r>
          </a:p>
        </p:txBody>
      </p:sp>
      <p:pic>
        <p:nvPicPr>
          <p:cNvPr id="3" name="Picture 2" descr="A tree branch with frost on it&#10;&#10;Description automatically generated">
            <a:extLst>
              <a:ext uri="{FF2B5EF4-FFF2-40B4-BE49-F238E27FC236}">
                <a16:creationId xmlns:a16="http://schemas.microsoft.com/office/drawing/2014/main" id="{24B324E0-2485-E24D-5532-426AB2A1C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732" y="1188720"/>
            <a:ext cx="8503919" cy="113385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hings I struggle with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I struggle with</a:t>
            </a:r>
          </a:p>
        </p:txBody>
      </p:sp>
      <p:sp>
        <p:nvSpPr>
          <p:cNvPr id="127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8" name="[OPTIONAL IMAGE / GIF HERE]"/>
          <p:cNvSpPr txBox="1"/>
          <p:nvPr/>
        </p:nvSpPr>
        <p:spPr>
          <a:xfrm>
            <a:off x="14667180" y="7002405"/>
            <a:ext cx="672747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defRPr sz="3700" spc="-37">
                <a:solidFill>
                  <a:srgbClr val="C1C7D0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defRPr>
            </a:lvl1pPr>
          </a:lstStyle>
          <a:p>
            <a:r>
              <a:rPr dirty="0"/>
              <a:t>[OPTIONAL IMAGE / GIF HERE]</a:t>
            </a:r>
          </a:p>
        </p:txBody>
      </p:sp>
      <p:sp>
        <p:nvSpPr>
          <p:cNvPr id="129" name="Bullet point [Example: I'm an introvert, so working &quot;in the open&quot; is something I have to work hard at]…"/>
          <p:cNvSpPr/>
          <p:nvPr/>
        </p:nvSpPr>
        <p:spPr>
          <a:xfrm>
            <a:off x="1783672" y="3958464"/>
            <a:ext cx="9282844" cy="7216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Introvert-ism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I'm an introvert, so working "in the open" is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fine if I have my own space to retreat to.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Discussions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Too many verbal explanations and logical reasoning drains my energy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End in Mind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If I don't understand the purpose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or goal for which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we are doing something, I find it hard to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have a clear idea of the result should be.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13F23-8244-CD9B-1D87-2C9DA31A8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0" y="3588646"/>
            <a:ext cx="10553388" cy="81483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hings I love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I love</a:t>
            </a:r>
          </a:p>
        </p:txBody>
      </p:sp>
      <p:sp>
        <p:nvSpPr>
          <p:cNvPr id="132" name="Line"/>
          <p:cNvSpPr/>
          <p:nvPr/>
        </p:nvSpPr>
        <p:spPr>
          <a:xfrm>
            <a:off x="1775024" y="2811371"/>
            <a:ext cx="2541599" cy="1"/>
          </a:xfrm>
          <a:prstGeom prst="line">
            <a:avLst/>
          </a:prstGeom>
          <a:ln w="101600">
            <a:solidFill>
              <a:schemeClr val="accent2">
                <a:hueOff val="-77700"/>
                <a:lumOff val="23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3" name="[OPTIONAL IMAGE / GIF HERE]"/>
          <p:cNvSpPr txBox="1"/>
          <p:nvPr/>
        </p:nvSpPr>
        <p:spPr>
          <a:xfrm>
            <a:off x="14667180" y="7002405"/>
            <a:ext cx="672747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defRPr sz="3700" spc="-37">
                <a:solidFill>
                  <a:srgbClr val="C1C7D0"/>
                </a:solidFill>
                <a:latin typeface="SF Pro Display Light"/>
                <a:ea typeface="SF Pro Display Light"/>
                <a:cs typeface="SF Pro Display Light"/>
                <a:sym typeface="SF Pro Display Light"/>
              </a:defRPr>
            </a:lvl1pPr>
          </a:lstStyle>
          <a:p>
            <a:r>
              <a:rPr dirty="0"/>
              <a:t>[OPTIONAL IMAGE / GIF HERE]</a:t>
            </a:r>
          </a:p>
        </p:txBody>
      </p:sp>
      <p:sp>
        <p:nvSpPr>
          <p:cNvPr id="134" name="Bullet point [Example: I like hearing what others are working on and connecting up the dots of what we are doing]…"/>
          <p:cNvSpPr/>
          <p:nvPr/>
        </p:nvSpPr>
        <p:spPr>
          <a:xfrm>
            <a:off x="1783672" y="3955602"/>
            <a:ext cx="9313966" cy="7216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Listening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like hearing what others are working on and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how things are going in their life</a:t>
            </a:r>
            <a:endParaRPr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Events</a:t>
            </a:r>
            <a:br>
              <a:rPr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love organiz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ed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team things 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– like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evenings out</a:t>
            </a: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, movie night,</a:t>
            </a:r>
            <a:r>
              <a:rPr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 etc.</a:t>
            </a:r>
            <a:endParaRPr lang="en-US" dirty="0">
              <a:solidFill>
                <a:srgbClr val="7A869A"/>
              </a:solidFill>
              <a:latin typeface="Segoe UI" panose="020B0502040204020203" pitchFamily="34" charset="0"/>
              <a:ea typeface="SF Pro Display Light"/>
              <a:cs typeface="Segoe UI" panose="020B0502040204020203" pitchFamily="34" charset="0"/>
              <a:sym typeface="SF Pro Display Light"/>
            </a:endParaRPr>
          </a:p>
          <a:p>
            <a:pPr marL="444500" indent="-444500" defTabSz="584200">
              <a:lnSpc>
                <a:spcPct val="110000"/>
              </a:lnSpc>
              <a:spcBef>
                <a:spcPts val="4000"/>
              </a:spcBef>
              <a:buSzPct val="75000"/>
              <a:buFontTx/>
              <a:buChar char="•"/>
              <a:defRPr sz="3600" spc="-107">
                <a:solidFill>
                  <a:srgbClr val="253858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Activities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7A869A"/>
                </a:solidFill>
                <a:latin typeface="Segoe UI" panose="020B0502040204020203" pitchFamily="34" charset="0"/>
                <a:ea typeface="SF Pro Display Light"/>
                <a:cs typeface="Segoe UI" panose="020B0502040204020203" pitchFamily="34" charset="0"/>
                <a:sym typeface="SF Pro Display Light"/>
              </a:rPr>
              <a:t>I enjoy the outdoors, like going for a walk. Hanging out with friends, playing card or video games. Reading a good fantasy book. </a:t>
            </a:r>
          </a:p>
        </p:txBody>
      </p:sp>
      <p:pic>
        <p:nvPicPr>
          <p:cNvPr id="3" name="Picture 2" descr="A mountain with trees and blue sky&#10;&#10;Description automatically generated">
            <a:extLst>
              <a:ext uri="{FF2B5EF4-FFF2-40B4-BE49-F238E27FC236}">
                <a16:creationId xmlns:a16="http://schemas.microsoft.com/office/drawing/2014/main" id="{7F3FAD21-CD55-6789-3CC5-8621FC518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442" y="3951866"/>
            <a:ext cx="9895840" cy="74218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91E42"/>
      </a:dk1>
      <a:lt1>
        <a:srgbClr val="423F39"/>
      </a:lt1>
      <a:dk2>
        <a:srgbClr val="253858"/>
      </a:dk2>
      <a:lt2>
        <a:srgbClr val="C1C7D0"/>
      </a:lt2>
      <a:accent1>
        <a:srgbClr val="0065FF"/>
      </a:accent1>
      <a:accent2>
        <a:srgbClr val="00B8D9"/>
      </a:accent2>
      <a:accent3>
        <a:srgbClr val="FFAB00"/>
      </a:accent3>
      <a:accent4>
        <a:srgbClr val="36B37E"/>
      </a:accent4>
      <a:accent5>
        <a:srgbClr val="FF5630"/>
      </a:accent5>
      <a:accent6>
        <a:srgbClr val="6554C0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SF Pro Display Bold"/>
        <a:ea typeface="SF Pro Display Bold"/>
        <a:cs typeface="SF Pro Display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85888D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36" normalizeH="0" baseline="0">
            <a:ln>
              <a:noFill/>
            </a:ln>
            <a:solidFill>
              <a:srgbClr val="091E42"/>
            </a:solidFill>
            <a:effectLst/>
            <a:uFillTx/>
            <a:latin typeface="SF Pro Display Regular"/>
            <a:ea typeface="SF Pro Display Regular"/>
            <a:cs typeface="SF Pro Display Regular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-48" normalizeH="0" baseline="0">
            <a:ln>
              <a:noFill/>
            </a:ln>
            <a:solidFill>
              <a:srgbClr val="091E4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253858"/>
      </a:dk2>
      <a:lt2>
        <a:srgbClr val="C1C7D0"/>
      </a:lt2>
      <a:accent1>
        <a:srgbClr val="0065FF"/>
      </a:accent1>
      <a:accent2>
        <a:srgbClr val="00B8D9"/>
      </a:accent2>
      <a:accent3>
        <a:srgbClr val="FFAB00"/>
      </a:accent3>
      <a:accent4>
        <a:srgbClr val="36B37E"/>
      </a:accent4>
      <a:accent5>
        <a:srgbClr val="FF5630"/>
      </a:accent5>
      <a:accent6>
        <a:srgbClr val="6554C0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SF Pro Display Bold"/>
        <a:ea typeface="SF Pro Display Bold"/>
        <a:cs typeface="SF Pro Display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85888D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36" normalizeH="0" baseline="0">
            <a:ln>
              <a:noFill/>
            </a:ln>
            <a:solidFill>
              <a:srgbClr val="091E42"/>
            </a:solidFill>
            <a:effectLst/>
            <a:uFillTx/>
            <a:latin typeface="SF Pro Display Regular"/>
            <a:ea typeface="SF Pro Display Regular"/>
            <a:cs typeface="SF Pro Display Regular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-48" normalizeH="0" baseline="0">
            <a:ln>
              <a:noFill/>
            </a:ln>
            <a:solidFill>
              <a:srgbClr val="091E42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</TotalTime>
  <Words>1064</Words>
  <Application>Microsoft Office PowerPoint</Application>
  <PresentationFormat>Custom</PresentationFormat>
  <Paragraphs>58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Helvetica</vt:lpstr>
      <vt:lpstr>Helvetica Light</vt:lpstr>
      <vt:lpstr>Helvetica Neue</vt:lpstr>
      <vt:lpstr>Segoe UI</vt:lpstr>
      <vt:lpstr>Segoe UI Semibold</vt:lpstr>
      <vt:lpstr>SF Pro Display Light</vt:lpstr>
      <vt:lpstr>SF Pro Display 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kaden boam</cp:lastModifiedBy>
  <cp:revision>13</cp:revision>
  <dcterms:modified xsi:type="dcterms:W3CDTF">2025-01-25T00:59:48Z</dcterms:modified>
</cp:coreProperties>
</file>